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1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2AD7D-13A8-40E6-8A57-3397656CA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4C008B-0AD5-4F12-A04B-A1B445313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1268C-9E14-4D8B-AF01-589F3969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DE707-4F1F-4304-A936-D5BB4A40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115FA-FBE3-41A9-9CDD-F0DE18344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5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1DF1-16E5-4F9F-AE47-92EEC904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86A4D2-9DCA-44F0-A8DE-139088D32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BABC0-9807-4B36-A71C-60F5B506C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A0788-620B-4660-9502-45C97F048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5BB8A-46F8-44C6-8079-E1591F8D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3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8408CA-3366-4B21-B852-B2EFC80C46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0908E9-F910-4D2C-B10E-7FC46B931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2835E-D78B-4159-8B2B-B1137E11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9AA51-3A41-4D95-AC9F-431FA95A4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7F1E4-FFBC-4FAE-9889-8B3E7FDE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6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FF6-4E23-44C4-BA1E-4876A1AC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20E16-B64C-4278-BBBB-A22BBAEB1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AABAF-2B91-44CB-AE35-66AFE3A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5E259-5191-4A36-A0B7-002C200D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E26AD2-6325-40F2-84A1-D8F8CFC4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8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CDB17-03DE-42DC-A649-F7602F5F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DC0888-C2AA-4FAB-BAF4-01E18D84D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494B3-AD6B-4B71-8669-7F64EFC4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6F7ED-6461-401A-BC8F-C45BCB2C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C50BF-6A67-49F9-91AE-21D46753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7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814B5-3DFB-49B4-85DB-E22790D6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5D431-9824-4674-8BD7-E181E6CCF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6BF4C1-40DF-4388-B7DC-01695BD71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4A3BFC-47E5-4C1F-9357-0CBBB2B5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D0CA9-F2F3-437C-A7FC-D54AB7E3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AEF82B-2B9E-452F-A189-B848227A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1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F1654-B4A7-40E7-B65A-4A99910F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F05F5A-74E1-485A-861D-266EC92DB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A7E4-97D4-4CE9-9020-889740FD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01F338-B22F-48BB-9567-AD6EBF16D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2C60E0-813C-438B-A23A-FF5C2EA33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826813-BDD6-498A-B913-4D178E53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9E3B71-52D9-44D0-9106-BE06F295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E93744-63F2-4AB4-BC2E-076EE7C1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15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B099-772B-4F6D-B0A8-DD1ACD81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00376E-C0FC-451C-8228-2107CCBF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F3B828-5776-46CC-88CF-E7EF4B13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10AB8F-E6AB-48C6-AFD0-1BFEDA1D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8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26B67C-D2E3-4B00-8FDB-E03792FF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B3A1E4-610E-4FC2-BF1E-E363E548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E03DE-FEE4-4116-A988-1A321CB3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9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8FC46-9BBA-41AF-BF63-672AD4F0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A1D1D7-91F4-4BF9-9243-CF4D90280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75EE5-708E-4C8F-9B8B-3260B8B11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93637E-A351-4230-94F9-1449D706A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D1E19B-FA57-407F-966B-FC062AC4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35C107-15CB-4659-ACC2-516F1DA8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58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F1CB3-D2AB-4DC4-9B24-AEC9CA95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481AE9-9FF3-46CF-9743-9155472AA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2C4F30-5AE7-4DA3-8295-7F3EF3A66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CE7CE7-9216-42ED-85D5-463EFD357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B379B-48BC-4D99-BE55-735658DC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D4C898-E99F-4103-81E8-0825A15B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13016D-F5DB-458E-93C9-90FA751F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A735C5-BBA1-4A8F-BB0D-4312CB640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2CB41-8CB1-48A3-94E3-B9AECFCC3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18560-D0B9-41FC-B2E0-D31E9CD5FA3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70141-01DA-43C9-A1E2-6EB9F4349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F98E9-14E6-469F-9FCA-502939CF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5CB87-A1DF-4C20-B7C5-222676E7D2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78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8.jpe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jpe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jpeg"/><Relationship Id="rId4" Type="http://schemas.openxmlformats.org/officeDocument/2006/relationships/image" Target="../media/image11.jpe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18" Type="http://schemas.openxmlformats.org/officeDocument/2006/relationships/image" Target="../media/image25.svg"/><Relationship Id="rId26" Type="http://schemas.openxmlformats.org/officeDocument/2006/relationships/image" Target="../media/image27.jpeg"/><Relationship Id="rId3" Type="http://schemas.openxmlformats.org/officeDocument/2006/relationships/image" Target="../media/image33.svg"/><Relationship Id="rId21" Type="http://schemas.openxmlformats.org/officeDocument/2006/relationships/image" Target="../media/image38.png"/><Relationship Id="rId7" Type="http://schemas.openxmlformats.org/officeDocument/2006/relationships/image" Target="../media/image10.png"/><Relationship Id="rId12" Type="http://schemas.openxmlformats.org/officeDocument/2006/relationships/image" Target="../media/image16.svg"/><Relationship Id="rId17" Type="http://schemas.openxmlformats.org/officeDocument/2006/relationships/image" Target="../media/image24.png"/><Relationship Id="rId25" Type="http://schemas.openxmlformats.org/officeDocument/2006/relationships/image" Target="../media/image26.jpeg"/><Relationship Id="rId2" Type="http://schemas.openxmlformats.org/officeDocument/2006/relationships/image" Target="../media/image32.png"/><Relationship Id="rId16" Type="http://schemas.openxmlformats.org/officeDocument/2006/relationships/image" Target="../media/image20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24" Type="http://schemas.openxmlformats.org/officeDocument/2006/relationships/image" Target="../media/image41.svg"/><Relationship Id="rId5" Type="http://schemas.openxmlformats.org/officeDocument/2006/relationships/image" Target="../media/image35.png"/><Relationship Id="rId15" Type="http://schemas.openxmlformats.org/officeDocument/2006/relationships/image" Target="../media/image19.png"/><Relationship Id="rId23" Type="http://schemas.openxmlformats.org/officeDocument/2006/relationships/image" Target="../media/image40.png"/><Relationship Id="rId28" Type="http://schemas.openxmlformats.org/officeDocument/2006/relationships/image" Target="../media/image29.jpeg"/><Relationship Id="rId10" Type="http://schemas.openxmlformats.org/officeDocument/2006/relationships/image" Target="../media/image14.svg"/><Relationship Id="rId19" Type="http://schemas.openxmlformats.org/officeDocument/2006/relationships/image" Target="../media/image36.png"/><Relationship Id="rId4" Type="http://schemas.openxmlformats.org/officeDocument/2006/relationships/image" Target="../media/image34.jpe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39.svg"/><Relationship Id="rId27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F27CE-C35F-4FBA-8C38-CBF6268B3762}"/>
              </a:ext>
            </a:extLst>
          </p:cNvPr>
          <p:cNvSpPr txBox="1"/>
          <p:nvPr/>
        </p:nvSpPr>
        <p:spPr>
          <a:xfrm>
            <a:off x="428625" y="31432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고승환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6A0D81-69D4-4E78-9B3C-99A7DF97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26" y="1117450"/>
            <a:ext cx="8218842" cy="46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98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F27CE-C35F-4FBA-8C38-CBF6268B3762}"/>
              </a:ext>
            </a:extLst>
          </p:cNvPr>
          <p:cNvSpPr txBox="1"/>
          <p:nvPr/>
        </p:nvSpPr>
        <p:spPr>
          <a:xfrm>
            <a:off x="428625" y="31432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문승현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CD86C-8039-48CA-BF09-1E42A5A215D6}"/>
              </a:ext>
            </a:extLst>
          </p:cNvPr>
          <p:cNvSpPr txBox="1"/>
          <p:nvPr/>
        </p:nvSpPr>
        <p:spPr>
          <a:xfrm>
            <a:off x="1495425" y="1955076"/>
            <a:ext cx="8503920" cy="1666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1. 메인 지도에서 각 시도별로 파트를 나누면 해당 지역 페이지로 넘어간다.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2. 도 단위에서는 구별로 나눠지고 색깔이 다르게 </a:t>
            </a:r>
            <a:r>
              <a:rPr lang="ko-KR" altLang="en-US" dirty="0" err="1"/>
              <a:t>나타난다거나</a:t>
            </a:r>
            <a:r>
              <a:rPr lang="ko-KR" altLang="en-US" dirty="0"/>
              <a:t>,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플레이리스트를 볼 수 있다는 기능을 제공.</a:t>
            </a:r>
          </a:p>
        </p:txBody>
      </p:sp>
    </p:spTree>
    <p:extLst>
      <p:ext uri="{BB962C8B-B14F-4D97-AF65-F5344CB8AC3E}">
        <p14:creationId xmlns:p14="http://schemas.microsoft.com/office/powerpoint/2010/main" val="425133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F27CE-C35F-4FBA-8C38-CBF6268B3762}"/>
              </a:ext>
            </a:extLst>
          </p:cNvPr>
          <p:cNvSpPr txBox="1"/>
          <p:nvPr/>
        </p:nvSpPr>
        <p:spPr>
          <a:xfrm>
            <a:off x="428625" y="31432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신지희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BE84B-7789-4971-A755-0A99287B592C}"/>
              </a:ext>
            </a:extLst>
          </p:cNvPr>
          <p:cNvSpPr txBox="1"/>
          <p:nvPr/>
        </p:nvSpPr>
        <p:spPr>
          <a:xfrm>
            <a:off x="2468880" y="2744877"/>
            <a:ext cx="828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1. 지도 축소/확대를 통해 지역을 상세히 볼 수 있도록. (아이폰 앨범-장소)</a:t>
            </a:r>
          </a:p>
          <a:p>
            <a:r>
              <a:rPr lang="ko-KR" altLang="en-US" dirty="0"/>
              <a:t>줌 아웃 된 경우 많은 기록이 있는 위치를 주로 지도에 표시됨.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2. </a:t>
            </a:r>
            <a:r>
              <a:rPr lang="ko-KR" altLang="en-US" dirty="0" err="1"/>
              <a:t>메인페이지는</a:t>
            </a:r>
            <a:r>
              <a:rPr lang="ko-KR" altLang="en-US" dirty="0"/>
              <a:t> 기본 값을 개인 기록을 저장한 지도. 따로 설정할 수 있음.</a:t>
            </a:r>
          </a:p>
        </p:txBody>
      </p:sp>
    </p:spTree>
    <p:extLst>
      <p:ext uri="{BB962C8B-B14F-4D97-AF65-F5344CB8AC3E}">
        <p14:creationId xmlns:p14="http://schemas.microsoft.com/office/powerpoint/2010/main" val="290689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41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323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페이지별로 어떤 기능이 </a:t>
            </a:r>
            <a:r>
              <a:rPr lang="ko-KR" altLang="en-US" sz="3600" dirty="0" err="1"/>
              <a:t>들어가야할지</a:t>
            </a:r>
            <a:r>
              <a:rPr lang="ko-KR" altLang="en-US" sz="3600" dirty="0"/>
              <a:t> 정하기</a:t>
            </a:r>
            <a:endParaRPr lang="en-US" altLang="ko-KR" sz="36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디자인 하기</a:t>
            </a:r>
          </a:p>
        </p:txBody>
      </p:sp>
    </p:spTree>
    <p:extLst>
      <p:ext uri="{BB962C8B-B14F-4D97-AF65-F5344CB8AC3E}">
        <p14:creationId xmlns:p14="http://schemas.microsoft.com/office/powerpoint/2010/main" val="1801257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955040" y="1638968"/>
            <a:ext cx="10138610" cy="323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로그인</a:t>
            </a:r>
            <a:endParaRPr lang="en-US" altLang="ko-KR" sz="3600" dirty="0"/>
          </a:p>
          <a:p>
            <a:pPr>
              <a:lnSpc>
                <a:spcPct val="200000"/>
              </a:lnSpc>
            </a:pPr>
            <a:r>
              <a:rPr lang="ko-KR" altLang="en-US" sz="3600" dirty="0"/>
              <a:t>로그인</a:t>
            </a:r>
            <a:r>
              <a:rPr lang="en-US" altLang="ko-KR" sz="3600" dirty="0"/>
              <a:t>, </a:t>
            </a:r>
            <a:r>
              <a:rPr lang="ko-KR" altLang="en-US" sz="3600" dirty="0"/>
              <a:t>웹사이트 설명</a:t>
            </a:r>
            <a:endParaRPr lang="en-US" altLang="ko-KR" sz="3600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84675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582330" y="948088"/>
            <a:ext cx="10138610" cy="545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/>
              <a:t>2. </a:t>
            </a:r>
            <a:r>
              <a:rPr lang="ko-KR" altLang="en-US" sz="3600" dirty="0" err="1"/>
              <a:t>메인화면</a:t>
            </a:r>
            <a:endParaRPr lang="en-US" altLang="ko-KR" sz="3600" dirty="0"/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ko-KR" altLang="en-US" sz="3600" dirty="0"/>
              <a:t>자기 지도</a:t>
            </a:r>
            <a:r>
              <a:rPr lang="en-US" altLang="ko-KR" sz="3600" dirty="0"/>
              <a:t>(</a:t>
            </a:r>
            <a:r>
              <a:rPr lang="ko-KR" altLang="en-US" sz="3600" dirty="0" err="1"/>
              <a:t>드래그앤드롭</a:t>
            </a:r>
            <a:r>
              <a:rPr lang="en-US" altLang="ko-KR" sz="3600" dirty="0"/>
              <a:t>)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ko-KR" altLang="en-US" sz="3600" dirty="0"/>
              <a:t>그룹 이동</a:t>
            </a:r>
            <a:r>
              <a:rPr lang="en-US" altLang="ko-KR" sz="3600" dirty="0"/>
              <a:t> 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ko-KR" altLang="en-US" sz="3600" dirty="0"/>
              <a:t>그룹 생성하기</a:t>
            </a:r>
            <a:endParaRPr lang="en-US" altLang="ko-KR" sz="3600" dirty="0"/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ko-KR" altLang="en-US" sz="3600" dirty="0"/>
              <a:t>그룹 찾기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08021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582330" y="948088"/>
            <a:ext cx="10138610" cy="434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/>
              <a:t>3. </a:t>
            </a:r>
            <a:r>
              <a:rPr lang="ko-KR" altLang="en-US" sz="3600" dirty="0"/>
              <a:t>그룹이동화면</a:t>
            </a:r>
            <a:endParaRPr lang="en-US" altLang="ko-KR" sz="3600" dirty="0"/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ko-KR" altLang="en-US" sz="3600" dirty="0"/>
              <a:t>그룹 지도</a:t>
            </a:r>
            <a:endParaRPr lang="en-US" altLang="ko-KR" sz="3600" dirty="0"/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ko-KR" altLang="en-US" sz="3600" dirty="0"/>
              <a:t>그룹 사용자 선택에 따라 마커 바뀜</a:t>
            </a:r>
            <a:endParaRPr lang="en-US" altLang="ko-KR" sz="3600" dirty="0"/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ko-KR" altLang="en-US" sz="3600" dirty="0"/>
              <a:t>그룹 초대하기 기능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98613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1110650" y="1023998"/>
            <a:ext cx="10138610" cy="274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/>
              <a:t>4. </a:t>
            </a:r>
            <a:r>
              <a:rPr lang="ko-KR" altLang="en-US" sz="3600" dirty="0"/>
              <a:t>마커 </a:t>
            </a:r>
            <a:r>
              <a:rPr lang="ko-KR" altLang="en-US" sz="3600" dirty="0" err="1"/>
              <a:t>클릭시</a:t>
            </a:r>
            <a:r>
              <a:rPr lang="ko-KR" altLang="en-US" sz="3600" dirty="0"/>
              <a:t> 화면</a:t>
            </a:r>
            <a:endParaRPr lang="en-US" altLang="ko-KR" sz="3600" dirty="0"/>
          </a:p>
          <a:p>
            <a:pPr marL="742950" indent="-742950">
              <a:lnSpc>
                <a:spcPct val="200000"/>
              </a:lnSpc>
              <a:buAutoNum type="arabicPeriod"/>
            </a:pPr>
            <a:r>
              <a:rPr lang="ko-KR" altLang="en-US" sz="2000" dirty="0">
                <a:solidFill>
                  <a:srgbClr val="FF0000"/>
                </a:solidFill>
              </a:rPr>
              <a:t>배너형</a:t>
            </a:r>
            <a:r>
              <a:rPr lang="en-US" altLang="ko-KR" sz="2000" dirty="0">
                <a:solidFill>
                  <a:srgbClr val="FF0000"/>
                </a:solidFill>
              </a:rPr>
              <a:t>(</a:t>
            </a:r>
            <a:r>
              <a:rPr lang="ko-KR" altLang="en-US" sz="2000" dirty="0" err="1">
                <a:solidFill>
                  <a:srgbClr val="FF0000"/>
                </a:solidFill>
              </a:rPr>
              <a:t>클릭햇을때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</a:rPr>
              <a:t>전체적인정보를 </a:t>
            </a:r>
            <a:r>
              <a:rPr lang="ko-KR" altLang="en-US" sz="2000" dirty="0" err="1">
                <a:solidFill>
                  <a:srgbClr val="FF0000"/>
                </a:solidFill>
              </a:rPr>
              <a:t>위에띄우는</a:t>
            </a:r>
            <a:r>
              <a:rPr lang="ko-KR" altLang="en-US" sz="2000" dirty="0">
                <a:solidFill>
                  <a:srgbClr val="FF0000"/>
                </a:solidFill>
              </a:rPr>
              <a:t> 느낌</a:t>
            </a:r>
            <a:r>
              <a:rPr lang="en-US" altLang="ko-KR" sz="20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8B683-32C4-4836-B47A-47762059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20" y="2771596"/>
            <a:ext cx="4714103" cy="35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7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1110650" y="1023998"/>
            <a:ext cx="10603830" cy="17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/>
              <a:t>5. </a:t>
            </a:r>
            <a:r>
              <a:rPr lang="ko-KR" altLang="en-US" sz="3600" dirty="0"/>
              <a:t>배너</a:t>
            </a:r>
            <a:endParaRPr lang="en-US" altLang="ko-KR" sz="36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노래</a:t>
            </a:r>
            <a:r>
              <a:rPr lang="en-US" altLang="ko-KR" sz="2000" dirty="0"/>
              <a:t>(</a:t>
            </a:r>
            <a:r>
              <a:rPr lang="ko-KR" altLang="en-US" sz="2000" dirty="0"/>
              <a:t>유튜브</a:t>
            </a:r>
            <a:r>
              <a:rPr lang="en-US" altLang="ko-KR" sz="2000" dirty="0"/>
              <a:t>), </a:t>
            </a:r>
            <a:r>
              <a:rPr lang="ko-KR" altLang="en-US" sz="2000" dirty="0"/>
              <a:t>사진</a:t>
            </a:r>
            <a:r>
              <a:rPr lang="en-US" altLang="ko-KR" sz="2000" dirty="0"/>
              <a:t>, </a:t>
            </a:r>
            <a:r>
              <a:rPr lang="ko-KR" altLang="en-US" sz="2000" dirty="0"/>
              <a:t>글</a:t>
            </a:r>
            <a:r>
              <a:rPr lang="en-US" altLang="ko-KR" sz="2000" dirty="0"/>
              <a:t>, </a:t>
            </a:r>
            <a:r>
              <a:rPr lang="ko-KR" altLang="en-US" sz="2000" dirty="0"/>
              <a:t>장소</a:t>
            </a:r>
            <a:r>
              <a:rPr lang="en-US" altLang="ko-KR" sz="2000" dirty="0"/>
              <a:t>, </a:t>
            </a:r>
            <a:r>
              <a:rPr lang="ko-KR" altLang="en-US" sz="2000" dirty="0"/>
              <a:t>댓글</a:t>
            </a:r>
            <a:r>
              <a:rPr lang="en-US" altLang="ko-KR" sz="2000" dirty="0"/>
              <a:t>, </a:t>
            </a:r>
            <a:r>
              <a:rPr lang="ko-KR" altLang="en-US" sz="2000" dirty="0"/>
              <a:t>글쓴이</a:t>
            </a:r>
            <a:r>
              <a:rPr lang="en-US" altLang="ko-KR" sz="2000" dirty="0"/>
              <a:t>, </a:t>
            </a:r>
            <a:r>
              <a:rPr lang="ko-KR" altLang="en-US" sz="2000" dirty="0"/>
              <a:t>노래 추천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035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1110650" y="1023998"/>
            <a:ext cx="10138610" cy="213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/>
              <a:t>6. </a:t>
            </a:r>
            <a:r>
              <a:rPr lang="ko-KR" altLang="en-US" sz="3600" dirty="0"/>
              <a:t>작성페이지</a:t>
            </a:r>
            <a:endParaRPr lang="en-US" altLang="ko-KR" sz="3600" dirty="0"/>
          </a:p>
          <a:p>
            <a:pPr>
              <a:lnSpc>
                <a:spcPct val="200000"/>
              </a:lnSpc>
            </a:pPr>
            <a:r>
              <a:rPr lang="ko-KR" altLang="en-US" sz="3600" dirty="0"/>
              <a:t>노래</a:t>
            </a:r>
            <a:r>
              <a:rPr lang="en-US" altLang="ko-KR" sz="3600" dirty="0"/>
              <a:t>(</a:t>
            </a:r>
            <a:r>
              <a:rPr lang="ko-KR" altLang="en-US" sz="3600" dirty="0"/>
              <a:t>유튜브 링크</a:t>
            </a:r>
            <a:r>
              <a:rPr lang="en-US" altLang="ko-KR" sz="3600" dirty="0"/>
              <a:t>), </a:t>
            </a:r>
            <a:r>
              <a:rPr lang="ko-KR" altLang="en-US" sz="3600" dirty="0"/>
              <a:t>사진</a:t>
            </a:r>
            <a:r>
              <a:rPr lang="en-US" altLang="ko-KR" sz="3600" dirty="0"/>
              <a:t>, </a:t>
            </a:r>
            <a:r>
              <a:rPr lang="ko-KR" altLang="en-US" sz="3600" dirty="0"/>
              <a:t>글</a:t>
            </a:r>
            <a:r>
              <a:rPr lang="en-US" altLang="ko-KR" sz="3600" dirty="0"/>
              <a:t>, </a:t>
            </a:r>
            <a:r>
              <a:rPr lang="ko-KR" altLang="en-US" sz="3600" dirty="0"/>
              <a:t>장소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11331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F27CE-C35F-4FBA-8C38-CBF6268B3762}"/>
              </a:ext>
            </a:extLst>
          </p:cNvPr>
          <p:cNvSpPr txBox="1"/>
          <p:nvPr/>
        </p:nvSpPr>
        <p:spPr>
          <a:xfrm>
            <a:off x="428625" y="31432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김지현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596F9-F7A4-4F9F-9C05-E5417C96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3" y="-226928"/>
            <a:ext cx="5725287" cy="76241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112CA8-9B72-4171-A472-04206E87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628" y="1056005"/>
            <a:ext cx="525853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31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1110650" y="1023998"/>
            <a:ext cx="10138610" cy="213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/>
              <a:t>7. </a:t>
            </a:r>
            <a:r>
              <a:rPr lang="ko-KR" altLang="en-US" sz="3600" dirty="0"/>
              <a:t>노래 추천 페이지</a:t>
            </a:r>
            <a:endParaRPr lang="en-US" altLang="ko-KR" sz="3600" dirty="0"/>
          </a:p>
          <a:p>
            <a:pPr>
              <a:lnSpc>
                <a:spcPct val="200000"/>
              </a:lnSpc>
            </a:pPr>
            <a:r>
              <a:rPr lang="ko-KR" altLang="en-US" sz="3600" dirty="0"/>
              <a:t>노래</a:t>
            </a:r>
            <a:r>
              <a:rPr lang="en-US" altLang="ko-KR" sz="3600" dirty="0"/>
              <a:t>(</a:t>
            </a:r>
            <a:r>
              <a:rPr lang="ko-KR" altLang="en-US" sz="3600" dirty="0"/>
              <a:t>유튜브 링크</a:t>
            </a:r>
            <a:r>
              <a:rPr lang="en-US" altLang="ko-KR" sz="36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8B683-32C4-4836-B47A-47762059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700" y="3402289"/>
            <a:ext cx="3791820" cy="28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47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1110650" y="1023998"/>
            <a:ext cx="10502230" cy="4860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/>
              <a:t>8. </a:t>
            </a:r>
            <a:r>
              <a:rPr lang="ko-KR" altLang="en-US" sz="3200" dirty="0"/>
              <a:t>마이페이지 </a:t>
            </a:r>
            <a:r>
              <a:rPr lang="en-US" altLang="ko-KR" sz="3200" dirty="0"/>
              <a:t>(</a:t>
            </a:r>
            <a:r>
              <a:rPr lang="ko-KR" altLang="en-US" sz="3200" dirty="0"/>
              <a:t>닉네임</a:t>
            </a:r>
            <a:r>
              <a:rPr lang="en-US" altLang="ko-KR" sz="3200" dirty="0"/>
              <a:t>, +</a:t>
            </a:r>
            <a:r>
              <a:rPr lang="ko-KR" altLang="en-US" sz="3200" dirty="0"/>
              <a:t>회원 수정 기능</a:t>
            </a:r>
            <a:r>
              <a:rPr lang="en-US" altLang="ko-KR" sz="3200" dirty="0"/>
              <a:t>, </a:t>
            </a:r>
            <a:r>
              <a:rPr lang="ko-KR" altLang="en-US" sz="3200" dirty="0"/>
              <a:t>내가 쓴 글 보기</a:t>
            </a:r>
            <a:r>
              <a:rPr lang="en-US" altLang="ko-KR" sz="3200" dirty="0"/>
              <a:t>, </a:t>
            </a:r>
            <a:r>
              <a:rPr lang="ko-KR" altLang="en-US" sz="3200" dirty="0"/>
              <a:t>가입된 그룹보기 페이지</a:t>
            </a:r>
            <a:r>
              <a:rPr lang="en-US" altLang="ko-KR" sz="3200" dirty="0"/>
              <a:t>, </a:t>
            </a:r>
            <a:r>
              <a:rPr lang="ko-KR" altLang="en-US" sz="3200" dirty="0"/>
              <a:t>내가 쓴 댓글 보기</a:t>
            </a:r>
            <a:r>
              <a:rPr lang="en-US" altLang="ko-KR" sz="3200" dirty="0"/>
              <a:t>, </a:t>
            </a:r>
            <a:r>
              <a:rPr lang="ko-KR" altLang="en-US" sz="3200" dirty="0"/>
              <a:t>문의하기</a:t>
            </a:r>
            <a:r>
              <a:rPr lang="en-US" altLang="ko-KR" sz="3200" dirty="0"/>
              <a:t>-</a:t>
            </a:r>
            <a:r>
              <a:rPr lang="ko-KR" altLang="en-US" sz="3200" dirty="0"/>
              <a:t>이메일</a:t>
            </a:r>
            <a:r>
              <a:rPr lang="en-US" altLang="ko-KR" sz="3200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3200" dirty="0"/>
              <a:t>9. </a:t>
            </a:r>
            <a:r>
              <a:rPr lang="ko-KR" altLang="en-US" sz="3200" dirty="0"/>
              <a:t>회원 가입 페이지 </a:t>
            </a:r>
            <a:r>
              <a:rPr lang="en-US" altLang="ko-KR" sz="3200" dirty="0"/>
              <a:t>(</a:t>
            </a:r>
            <a:r>
              <a:rPr lang="ko-KR" altLang="en-US" sz="3200" dirty="0"/>
              <a:t>이메일</a:t>
            </a:r>
            <a:r>
              <a:rPr lang="en-US" altLang="ko-KR" sz="3200" dirty="0"/>
              <a:t>, </a:t>
            </a:r>
            <a:r>
              <a:rPr lang="ko-KR" altLang="en-US" sz="3200" dirty="0"/>
              <a:t>비밀번호</a:t>
            </a:r>
            <a:r>
              <a:rPr lang="en-US" altLang="ko-KR" sz="3200" dirty="0"/>
              <a:t>, </a:t>
            </a:r>
            <a:r>
              <a:rPr lang="ko-KR" altLang="en-US" sz="3200" dirty="0"/>
              <a:t>닉네임</a:t>
            </a:r>
            <a:r>
              <a:rPr lang="en-US" altLang="ko-KR" sz="3200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3200" dirty="0"/>
              <a:t>10. </a:t>
            </a:r>
            <a:r>
              <a:rPr lang="ko-KR" altLang="en-US" sz="3200" dirty="0"/>
              <a:t>회원 정보 수정 페이지 </a:t>
            </a:r>
            <a:r>
              <a:rPr lang="en-US" altLang="ko-KR" sz="3200" dirty="0"/>
              <a:t>(</a:t>
            </a:r>
            <a:r>
              <a:rPr lang="ko-KR" altLang="en-US" sz="3200" dirty="0"/>
              <a:t>닉네임</a:t>
            </a:r>
            <a:r>
              <a:rPr lang="en-US" altLang="ko-KR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37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1110650" y="1023998"/>
            <a:ext cx="10502230" cy="512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/>
              <a:t>11. </a:t>
            </a:r>
            <a:r>
              <a:rPr lang="ko-KR" altLang="en-US" sz="2800" dirty="0"/>
              <a:t>내가 쓴 글 보기</a:t>
            </a:r>
            <a:r>
              <a:rPr lang="en-US" altLang="ko-KR" sz="2800" dirty="0"/>
              <a:t> </a:t>
            </a:r>
            <a:r>
              <a:rPr lang="ko-KR" altLang="en-US" sz="2800" dirty="0"/>
              <a:t>페이지</a:t>
            </a: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내가 쓴 글 리스트업</a:t>
            </a: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en-US" altLang="ko-KR" sz="2800" dirty="0"/>
              <a:t>12. </a:t>
            </a:r>
            <a:r>
              <a:rPr lang="ko-KR" altLang="en-US" sz="2800" dirty="0"/>
              <a:t>내가 쓴 댓글 보기</a:t>
            </a:r>
            <a:endParaRPr lang="en-US" altLang="ko-KR" sz="2800" dirty="0"/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800" dirty="0"/>
              <a:t>내가 쓴 댓글 리스트업</a:t>
            </a: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en-US" altLang="ko-KR" sz="2800" dirty="0"/>
              <a:t>13. </a:t>
            </a:r>
            <a:r>
              <a:rPr lang="ko-KR" altLang="en-US" sz="2800" dirty="0"/>
              <a:t>가입된 그룹보기 페이지</a:t>
            </a: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그룹 이름 탈퇴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73930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40961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1110650" y="1023998"/>
            <a:ext cx="10502230" cy="514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/>
              <a:t>14. </a:t>
            </a:r>
            <a:r>
              <a:rPr lang="ko-KR" altLang="en-US" sz="2400" dirty="0"/>
              <a:t>그룹 생성 페이지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/>
              <a:t>그룹 이름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/>
              <a:t>그룹 소개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/>
              <a:t>공개 타입</a:t>
            </a:r>
            <a:endParaRPr lang="en-US" altLang="ko-KR" sz="2400" dirty="0"/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2400" dirty="0"/>
              <a:t>사진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15. </a:t>
            </a:r>
            <a:r>
              <a:rPr lang="ko-KR" altLang="en-US" sz="2400" dirty="0"/>
              <a:t>그룹 찾기 페이지</a:t>
            </a:r>
            <a:endParaRPr lang="en-US" altLang="ko-KR" sz="2400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- </a:t>
            </a:r>
            <a:r>
              <a:rPr lang="ko-KR" altLang="en-US" sz="2400" dirty="0"/>
              <a:t>그룹 리스트 가입하기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24651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7DBB3-E07E-4288-AE3D-A6442E26F94C}"/>
              </a:ext>
            </a:extLst>
          </p:cNvPr>
          <p:cNvSpPr txBox="1"/>
          <p:nvPr/>
        </p:nvSpPr>
        <p:spPr>
          <a:xfrm>
            <a:off x="368970" y="0"/>
            <a:ext cx="1013861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600" dirty="0"/>
              <a:t>페이지 정하기</a:t>
            </a:r>
            <a:endParaRPr lang="en-US" altLang="ko-K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F553E-872C-4F05-A12A-B7E5D0056E94}"/>
              </a:ext>
            </a:extLst>
          </p:cNvPr>
          <p:cNvSpPr txBox="1"/>
          <p:nvPr/>
        </p:nvSpPr>
        <p:spPr>
          <a:xfrm>
            <a:off x="1110650" y="1023998"/>
            <a:ext cx="10502230" cy="190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/>
              <a:t>부가기능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r>
              <a:rPr lang="en-US" altLang="ko-KR" sz="3200" dirty="0"/>
              <a:t>1. </a:t>
            </a:r>
            <a:r>
              <a:rPr lang="ko-KR" altLang="en-US" sz="3200" dirty="0"/>
              <a:t>댓글이 달리면 알림 뜨기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46262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F27CE-C35F-4FBA-8C38-CBF6268B3762}"/>
              </a:ext>
            </a:extLst>
          </p:cNvPr>
          <p:cNvSpPr txBox="1"/>
          <p:nvPr/>
        </p:nvSpPr>
        <p:spPr>
          <a:xfrm>
            <a:off x="428625" y="31432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유은서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FBE777-6D4F-4BC6-9FA1-EC72D985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3" y="-127747"/>
            <a:ext cx="5658522" cy="31829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822AB6-1E38-46EC-BF8B-90E35A2C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97" y="-127747"/>
            <a:ext cx="5825200" cy="3182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C6ED13-42C9-412A-A150-61CBBF73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3394700"/>
            <a:ext cx="5154594" cy="28994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BC2162-51E2-4388-B804-896CEB895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353" y="3394700"/>
            <a:ext cx="5411096" cy="30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3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F27CE-C35F-4FBA-8C38-CBF6268B3762}"/>
              </a:ext>
            </a:extLst>
          </p:cNvPr>
          <p:cNvSpPr txBox="1"/>
          <p:nvPr/>
        </p:nvSpPr>
        <p:spPr>
          <a:xfrm>
            <a:off x="428625" y="31432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주세현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ECE48-5E6A-4528-A49D-4D40328F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41" y="0"/>
            <a:ext cx="477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8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F27CE-C35F-4FBA-8C38-CBF6268B3762}"/>
              </a:ext>
            </a:extLst>
          </p:cNvPr>
          <p:cNvSpPr txBox="1"/>
          <p:nvPr/>
        </p:nvSpPr>
        <p:spPr>
          <a:xfrm>
            <a:off x="5129716" y="2992979"/>
            <a:ext cx="5111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김수정</a:t>
            </a:r>
          </a:p>
        </p:txBody>
      </p:sp>
    </p:spTree>
    <p:extLst>
      <p:ext uri="{BB962C8B-B14F-4D97-AF65-F5344CB8AC3E}">
        <p14:creationId xmlns:p14="http://schemas.microsoft.com/office/powerpoint/2010/main" val="157387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B21518-74C5-487B-928F-B42E3397565C}"/>
              </a:ext>
            </a:extLst>
          </p:cNvPr>
          <p:cNvSpPr/>
          <p:nvPr/>
        </p:nvSpPr>
        <p:spPr>
          <a:xfrm>
            <a:off x="877824" y="681037"/>
            <a:ext cx="10607040" cy="5966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007B7C6-4F5C-400D-B879-B12C9C09E3C9}"/>
              </a:ext>
            </a:extLst>
          </p:cNvPr>
          <p:cNvSpPr/>
          <p:nvPr/>
        </p:nvSpPr>
        <p:spPr>
          <a:xfrm>
            <a:off x="3506724" y="1650855"/>
            <a:ext cx="7904988" cy="4791067"/>
          </a:xfrm>
          <a:prstGeom prst="roundRect">
            <a:avLst>
              <a:gd name="adj" fmla="val 3256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수원화성 : 수원관광 (HOME) &amp;gt; 수원화성 &amp;gt; 수원화성">
            <a:extLst>
              <a:ext uri="{FF2B5EF4-FFF2-40B4-BE49-F238E27FC236}">
                <a16:creationId xmlns:a16="http://schemas.microsoft.com/office/drawing/2014/main" id="{B6274037-8315-4629-B60B-A7FDD3008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10"/>
          <a:stretch/>
        </p:blipFill>
        <p:spPr bwMode="auto">
          <a:xfrm>
            <a:off x="7644192" y="2272510"/>
            <a:ext cx="3566922" cy="1363958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E7D768-BD32-4CB4-81EF-02D7FD23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/>
          </a:bodyPr>
          <a:lstStyle/>
          <a:p>
            <a:r>
              <a:rPr lang="ko-KR" altLang="en-US" sz="2800" b="1"/>
              <a:t>웹디자인 </a:t>
            </a:r>
            <a:r>
              <a:rPr lang="en-US" altLang="ko-KR" sz="2800" b="1"/>
              <a:t>- home</a:t>
            </a:r>
            <a:endParaRPr lang="ko-KR" altLang="en-US" sz="2800" b="1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7A6E481-0119-40DB-B31C-1DE1465F7F20}"/>
              </a:ext>
            </a:extLst>
          </p:cNvPr>
          <p:cNvSpPr/>
          <p:nvPr/>
        </p:nvSpPr>
        <p:spPr>
          <a:xfrm>
            <a:off x="974598" y="1728599"/>
            <a:ext cx="2408682" cy="4791068"/>
          </a:xfrm>
          <a:prstGeom prst="roundRect">
            <a:avLst>
              <a:gd name="adj" fmla="val 8218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C27003-66F8-40A6-9D99-FA7214B9C891}"/>
              </a:ext>
            </a:extLst>
          </p:cNvPr>
          <p:cNvSpPr/>
          <p:nvPr/>
        </p:nvSpPr>
        <p:spPr>
          <a:xfrm>
            <a:off x="1635320" y="780381"/>
            <a:ext cx="9776391" cy="5816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SOTA</a:t>
            </a:r>
            <a:r>
              <a:rPr lang="ko-KR" altLang="en-US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팀의 저장소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59F77E-6FED-4896-8784-E6DBAAEEFBD9}"/>
              </a:ext>
            </a:extLst>
          </p:cNvPr>
          <p:cNvCxnSpPr/>
          <p:nvPr/>
        </p:nvCxnSpPr>
        <p:spPr>
          <a:xfrm>
            <a:off x="997077" y="1508760"/>
            <a:ext cx="104146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46ECD5-52DA-4345-933F-D7954F288FC4}"/>
              </a:ext>
            </a:extLst>
          </p:cNvPr>
          <p:cNvGrpSpPr/>
          <p:nvPr/>
        </p:nvGrpSpPr>
        <p:grpSpPr>
          <a:xfrm>
            <a:off x="1124712" y="5417909"/>
            <a:ext cx="859536" cy="868621"/>
            <a:chOff x="1307592" y="3571073"/>
            <a:chExt cx="859536" cy="868621"/>
          </a:xfrm>
        </p:grpSpPr>
        <p:pic>
          <p:nvPicPr>
            <p:cNvPr id="1026" name="Picture 2" descr="Audio] 아이유 - 가을 아침, IU - Autumn Morning - YouTube">
              <a:extLst>
                <a:ext uri="{FF2B5EF4-FFF2-40B4-BE49-F238E27FC236}">
                  <a16:creationId xmlns:a16="http://schemas.microsoft.com/office/drawing/2014/main" id="{9688538F-87A5-4F39-BE30-AC8E31731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2" t="3005" r="14992" b="3528"/>
            <a:stretch/>
          </p:blipFill>
          <p:spPr bwMode="auto">
            <a:xfrm>
              <a:off x="1307592" y="3571073"/>
              <a:ext cx="859536" cy="868621"/>
            </a:xfrm>
            <a:prstGeom prst="roundRect">
              <a:avLst>
                <a:gd name="adj" fmla="val 11111"/>
              </a:avLst>
            </a:prstGeom>
            <a:ln w="190500" cap="rnd">
              <a:noFill/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21B96402-B788-4469-AB20-E9CCA7334A5C}"/>
                </a:ext>
              </a:extLst>
            </p:cNvPr>
            <p:cNvSpPr/>
            <p:nvPr/>
          </p:nvSpPr>
          <p:spPr>
            <a:xfrm rot="5400000">
              <a:off x="1659220" y="3977379"/>
              <a:ext cx="170757" cy="14720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8830D3-9708-41CA-9F07-F46566787ACA}"/>
              </a:ext>
            </a:extLst>
          </p:cNvPr>
          <p:cNvSpPr txBox="1"/>
          <p:nvPr/>
        </p:nvSpPr>
        <p:spPr>
          <a:xfrm>
            <a:off x="2263140" y="5602852"/>
            <a:ext cx="1495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치카치카</a:t>
            </a:r>
            <a:r>
              <a:rPr lang="ko-KR" altLang="en-US" sz="1200"/>
              <a:t> 님</a:t>
            </a:r>
          </a:p>
        </p:txBody>
      </p:sp>
      <p:pic>
        <p:nvPicPr>
          <p:cNvPr id="1028" name="Picture 4" descr="서울특별시 - 리브레 위키">
            <a:extLst>
              <a:ext uri="{FF2B5EF4-FFF2-40B4-BE49-F238E27FC236}">
                <a16:creationId xmlns:a16="http://schemas.microsoft.com/office/drawing/2014/main" id="{A2991CAA-1882-486E-A0A0-109A246F3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" b="41939"/>
          <a:stretch/>
        </p:blipFill>
        <p:spPr bwMode="auto">
          <a:xfrm>
            <a:off x="3758184" y="2285250"/>
            <a:ext cx="3566922" cy="1351217"/>
          </a:xfrm>
          <a:prstGeom prst="roundRect">
            <a:avLst>
              <a:gd name="adj" fmla="val 11111"/>
            </a:avLst>
          </a:prstGeom>
          <a:solidFill>
            <a:srgbClr val="FFFFCC">
              <a:alpha val="20000"/>
            </a:srgbClr>
          </a:solidFill>
          <a:ln w="190500" cap="rnd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F6CC07-35EF-4103-9121-7194B39A72BC}"/>
              </a:ext>
            </a:extLst>
          </p:cNvPr>
          <p:cNvCxnSpPr>
            <a:cxnSpLocks/>
          </p:cNvCxnSpPr>
          <p:nvPr/>
        </p:nvCxnSpPr>
        <p:spPr>
          <a:xfrm>
            <a:off x="1124712" y="5227320"/>
            <a:ext cx="210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우리나라 지도 큰 사이즈 다운로드 받기 - GREEN BLOG">
            <a:extLst>
              <a:ext uri="{FF2B5EF4-FFF2-40B4-BE49-F238E27FC236}">
                <a16:creationId xmlns:a16="http://schemas.microsoft.com/office/drawing/2014/main" id="{D366E147-F6E3-48DE-A125-123E67F70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5" t="564" r="26606" b="111"/>
          <a:stretch/>
        </p:blipFill>
        <p:spPr bwMode="auto">
          <a:xfrm>
            <a:off x="1124712" y="1828244"/>
            <a:ext cx="2103120" cy="3295732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A7FAD92-26B3-4E8B-954F-495E09315717}"/>
              </a:ext>
            </a:extLst>
          </p:cNvPr>
          <p:cNvSpPr/>
          <p:nvPr/>
        </p:nvSpPr>
        <p:spPr>
          <a:xfrm>
            <a:off x="2079879" y="5983196"/>
            <a:ext cx="1082040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프로필수정</a:t>
            </a:r>
          </a:p>
        </p:txBody>
      </p:sp>
      <p:pic>
        <p:nvPicPr>
          <p:cNvPr id="50" name="그래픽 49" descr="고정">
            <a:extLst>
              <a:ext uri="{FF2B5EF4-FFF2-40B4-BE49-F238E27FC236}">
                <a16:creationId xmlns:a16="http://schemas.microsoft.com/office/drawing/2014/main" id="{3C6621D2-C601-450A-B6BF-51CC663ED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43920">
            <a:off x="1945908" y="3935826"/>
            <a:ext cx="286917" cy="286917"/>
          </a:xfrm>
          <a:prstGeom prst="rect">
            <a:avLst/>
          </a:prstGeom>
        </p:spPr>
      </p:pic>
      <p:pic>
        <p:nvPicPr>
          <p:cNvPr id="51" name="그래픽 50" descr="고정">
            <a:extLst>
              <a:ext uri="{FF2B5EF4-FFF2-40B4-BE49-F238E27FC236}">
                <a16:creationId xmlns:a16="http://schemas.microsoft.com/office/drawing/2014/main" id="{D6BB6EE7-6B7D-4F47-9758-55ADEB4086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543920">
            <a:off x="1971815" y="3527584"/>
            <a:ext cx="286917" cy="2869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790565-CDE8-4BED-ACB1-545AF4DCD48F}"/>
              </a:ext>
            </a:extLst>
          </p:cNvPr>
          <p:cNvSpPr txBox="1"/>
          <p:nvPr/>
        </p:nvSpPr>
        <p:spPr>
          <a:xfrm>
            <a:off x="2234311" y="4876708"/>
            <a:ext cx="927608" cy="18466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600"/>
              <a:t>지도 변경하기</a:t>
            </a:r>
          </a:p>
        </p:txBody>
      </p:sp>
      <p:pic>
        <p:nvPicPr>
          <p:cNvPr id="49" name="그래픽 48" descr="폭포 장면">
            <a:extLst>
              <a:ext uri="{FF2B5EF4-FFF2-40B4-BE49-F238E27FC236}">
                <a16:creationId xmlns:a16="http://schemas.microsoft.com/office/drawing/2014/main" id="{FF9BD0F9-D7BC-49B5-95E4-4FC9F8F28C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73523" y="3891202"/>
            <a:ext cx="199809" cy="199809"/>
          </a:xfrm>
          <a:prstGeom prst="rect">
            <a:avLst/>
          </a:prstGeom>
        </p:spPr>
      </p:pic>
      <p:pic>
        <p:nvPicPr>
          <p:cNvPr id="54" name="그래픽 53" descr="등대 장면">
            <a:extLst>
              <a:ext uri="{FF2B5EF4-FFF2-40B4-BE49-F238E27FC236}">
                <a16:creationId xmlns:a16="http://schemas.microsoft.com/office/drawing/2014/main" id="{78507245-E508-459B-B299-639A688B30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9784" y="3773859"/>
            <a:ext cx="234267" cy="23426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8159380-F9BC-4885-83F9-CB1EFC3A9F37}"/>
              </a:ext>
            </a:extLst>
          </p:cNvPr>
          <p:cNvSpPr txBox="1"/>
          <p:nvPr/>
        </p:nvSpPr>
        <p:spPr>
          <a:xfrm>
            <a:off x="2033054" y="5368702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바다의 탐험가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03A9D2A-39D9-4496-A02A-5A258328D2DA}"/>
              </a:ext>
            </a:extLst>
          </p:cNvPr>
          <p:cNvSpPr/>
          <p:nvPr/>
        </p:nvSpPr>
        <p:spPr>
          <a:xfrm>
            <a:off x="10135362" y="1841409"/>
            <a:ext cx="1082040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글 작성하기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07FCEC3-D0FC-461E-887C-48641EDDBFA7}"/>
              </a:ext>
            </a:extLst>
          </p:cNvPr>
          <p:cNvSpPr/>
          <p:nvPr/>
        </p:nvSpPr>
        <p:spPr>
          <a:xfrm>
            <a:off x="8717852" y="1841374"/>
            <a:ext cx="1262823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    필터 </a:t>
            </a:r>
            <a:r>
              <a:rPr lang="en-US" altLang="ko-KR" sz="1100"/>
              <a:t>: </a:t>
            </a:r>
            <a:r>
              <a:rPr lang="ko-KR" altLang="en-US" sz="1100"/>
              <a:t>지역별</a:t>
            </a:r>
          </a:p>
        </p:txBody>
      </p:sp>
      <p:pic>
        <p:nvPicPr>
          <p:cNvPr id="58" name="그래픽 57" descr="필터">
            <a:extLst>
              <a:ext uri="{FF2B5EF4-FFF2-40B4-BE49-F238E27FC236}">
                <a16:creationId xmlns:a16="http://schemas.microsoft.com/office/drawing/2014/main" id="{BEBB319E-756A-4698-A86F-7189E83E92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17852" y="1874359"/>
            <a:ext cx="268797" cy="268797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71AD597-5BC1-4172-B498-3C0973688C1B}"/>
              </a:ext>
            </a:extLst>
          </p:cNvPr>
          <p:cNvSpPr/>
          <p:nvPr/>
        </p:nvSpPr>
        <p:spPr>
          <a:xfrm>
            <a:off x="7656576" y="2285250"/>
            <a:ext cx="3566922" cy="1351217"/>
          </a:xfrm>
          <a:prstGeom prst="roundRect">
            <a:avLst>
              <a:gd name="adj" fmla="val 105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경기도</a:t>
            </a:r>
            <a:endParaRPr lang="en-US" altLang="ko-KR" sz="2000" b="1">
              <a:solidFill>
                <a:srgbClr val="FFFF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1600" b="1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(Kyong-gi)</a:t>
            </a:r>
            <a:endParaRPr lang="ko-KR" altLang="en-US" sz="1600" b="1">
              <a:solidFill>
                <a:srgbClr val="FFFF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896E580-BE96-4C89-B941-32544647273D}"/>
              </a:ext>
            </a:extLst>
          </p:cNvPr>
          <p:cNvSpPr/>
          <p:nvPr/>
        </p:nvSpPr>
        <p:spPr>
          <a:xfrm>
            <a:off x="3770568" y="2294772"/>
            <a:ext cx="3566922" cy="1351217"/>
          </a:xfrm>
          <a:prstGeom prst="roundRect">
            <a:avLst>
              <a:gd name="adj" fmla="val 105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서울 특별시</a:t>
            </a:r>
            <a:endParaRPr lang="en-US" altLang="ko-KR" sz="2000" b="1">
              <a:solidFill>
                <a:srgbClr val="FFFF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1600" b="1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(Seoul)</a:t>
            </a:r>
            <a:endParaRPr lang="ko-KR" altLang="en-US" sz="1600" b="1">
              <a:solidFill>
                <a:srgbClr val="FFFF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34" name="Picture 10" descr="Home&amp;gt;인천소개&amp;gt;인천안내&amp;gt;기본현황 | 인천광역시 대표">
            <a:extLst>
              <a:ext uri="{FF2B5EF4-FFF2-40B4-BE49-F238E27FC236}">
                <a16:creationId xmlns:a16="http://schemas.microsoft.com/office/drawing/2014/main" id="{1623BBC3-B861-45F4-9528-B49C65CF5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"/>
          <a:stretch/>
        </p:blipFill>
        <p:spPr bwMode="auto">
          <a:xfrm>
            <a:off x="3759708" y="3871734"/>
            <a:ext cx="3565398" cy="1351194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8B26D2F-0E07-41BA-9460-B58C732834F5}"/>
              </a:ext>
            </a:extLst>
          </p:cNvPr>
          <p:cNvSpPr/>
          <p:nvPr/>
        </p:nvSpPr>
        <p:spPr>
          <a:xfrm>
            <a:off x="3752850" y="3862212"/>
            <a:ext cx="3566922" cy="1351217"/>
          </a:xfrm>
          <a:prstGeom prst="roundRect">
            <a:avLst>
              <a:gd name="adj" fmla="val 105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인천광역시</a:t>
            </a:r>
            <a:endParaRPr lang="en-US" altLang="ko-KR" sz="2000" b="1">
              <a:solidFill>
                <a:srgbClr val="FFFF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1400" b="1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(Incheon)</a:t>
            </a:r>
            <a:endParaRPr lang="ko-KR" altLang="en-US" sz="1100" b="1">
              <a:solidFill>
                <a:srgbClr val="FFFF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2" name="그래픽 71" descr="고정">
            <a:extLst>
              <a:ext uri="{FF2B5EF4-FFF2-40B4-BE49-F238E27FC236}">
                <a16:creationId xmlns:a16="http://schemas.microsoft.com/office/drawing/2014/main" id="{5B1CB778-E26A-440D-81C1-239BCA8902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543920">
            <a:off x="2355484" y="4164466"/>
            <a:ext cx="286917" cy="286917"/>
          </a:xfrm>
          <a:prstGeom prst="rect">
            <a:avLst/>
          </a:prstGeom>
        </p:spPr>
      </p:pic>
      <p:sp>
        <p:nvSpPr>
          <p:cNvPr id="62" name="타원 61">
            <a:extLst>
              <a:ext uri="{FF2B5EF4-FFF2-40B4-BE49-F238E27FC236}">
                <a16:creationId xmlns:a16="http://schemas.microsoft.com/office/drawing/2014/main" id="{024FEC7B-4587-422F-AF54-5D1C39E1D1D2}"/>
              </a:ext>
            </a:extLst>
          </p:cNvPr>
          <p:cNvSpPr/>
          <p:nvPr/>
        </p:nvSpPr>
        <p:spPr>
          <a:xfrm>
            <a:off x="999813" y="769908"/>
            <a:ext cx="635508" cy="635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Logo</a:t>
            </a:r>
            <a:endParaRPr lang="ko-KR" altLang="en-US" sz="90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8AD44B3-B011-4986-9353-126FF0F92BF3}"/>
              </a:ext>
            </a:extLst>
          </p:cNvPr>
          <p:cNvSpPr/>
          <p:nvPr/>
        </p:nvSpPr>
        <p:spPr>
          <a:xfrm>
            <a:off x="2053077" y="5314071"/>
            <a:ext cx="1014735" cy="33175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CBBA9F9-AC1A-4317-A22E-7A89784920FB}"/>
              </a:ext>
            </a:extLst>
          </p:cNvPr>
          <p:cNvCxnSpPr>
            <a:endCxn id="63" idx="1"/>
          </p:cNvCxnSpPr>
          <p:nvPr/>
        </p:nvCxnSpPr>
        <p:spPr>
          <a:xfrm>
            <a:off x="695706" y="5036732"/>
            <a:ext cx="1357371" cy="443216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D334C58-B75D-4D03-B226-A0D225A6A1C2}"/>
              </a:ext>
            </a:extLst>
          </p:cNvPr>
          <p:cNvSpPr txBox="1"/>
          <p:nvPr/>
        </p:nvSpPr>
        <p:spPr>
          <a:xfrm>
            <a:off x="0" y="4739611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칭호</a:t>
            </a:r>
            <a:r>
              <a:rPr lang="en-US" altLang="ko-KR" sz="1100" b="1"/>
              <a:t>, </a:t>
            </a:r>
            <a:r>
              <a:rPr lang="ko-KR" altLang="en-US" sz="1100" b="1"/>
              <a:t>타이틀 기능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3FFAF6C-9BD9-4A22-A583-1EEC31A55203}"/>
              </a:ext>
            </a:extLst>
          </p:cNvPr>
          <p:cNvSpPr/>
          <p:nvPr/>
        </p:nvSpPr>
        <p:spPr>
          <a:xfrm>
            <a:off x="8630183" y="1817852"/>
            <a:ext cx="1407290" cy="331753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2A84E840-7060-4E13-8A44-F55900BB60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292805" y="1910859"/>
            <a:ext cx="337378" cy="7287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DF87F1E-7138-4F58-B394-177CD89911C3}"/>
              </a:ext>
            </a:extLst>
          </p:cNvPr>
          <p:cNvSpPr txBox="1"/>
          <p:nvPr/>
        </p:nvSpPr>
        <p:spPr>
          <a:xfrm>
            <a:off x="6726115" y="1743554"/>
            <a:ext cx="1566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필터별 모아보기 기능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2813288-DD3C-4360-A2B4-9C1DF3AF55AC}"/>
              </a:ext>
            </a:extLst>
          </p:cNvPr>
          <p:cNvSpPr/>
          <p:nvPr/>
        </p:nvSpPr>
        <p:spPr>
          <a:xfrm>
            <a:off x="1038342" y="5413424"/>
            <a:ext cx="1014735" cy="913427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774CEE6-0EA6-4D17-B2E3-51D947C5E5BA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1439310" y="6326851"/>
            <a:ext cx="106400" cy="186103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397D80A-A163-415C-A003-6E1E538B035D}"/>
              </a:ext>
            </a:extLst>
          </p:cNvPr>
          <p:cNvSpPr txBox="1"/>
          <p:nvPr/>
        </p:nvSpPr>
        <p:spPr>
          <a:xfrm>
            <a:off x="540630" y="6590547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프로필 뮤직 기능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04EB50CC-C7E5-4B75-998C-F50AB3AF9C1B}"/>
              </a:ext>
            </a:extLst>
          </p:cNvPr>
          <p:cNvSpPr/>
          <p:nvPr/>
        </p:nvSpPr>
        <p:spPr>
          <a:xfrm rot="10800000">
            <a:off x="3836465" y="1033664"/>
            <a:ext cx="137160" cy="109464"/>
          </a:xfrm>
          <a:prstGeom prst="triangl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눈 앞에 펼쳐지는 인천앞바다궤도차량 월미바다열차 곧 개통 | 한경닷컴">
            <a:extLst>
              <a:ext uri="{FF2B5EF4-FFF2-40B4-BE49-F238E27FC236}">
                <a16:creationId xmlns:a16="http://schemas.microsoft.com/office/drawing/2014/main" id="{84BA3C25-0BBF-4F6E-B9B9-FE24926F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33" y="788390"/>
            <a:ext cx="666818" cy="641530"/>
          </a:xfrm>
          <a:prstGeom prst="ellipse">
            <a:avLst/>
          </a:prstGeom>
          <a:noFill/>
          <a:ln w="31750" cap="rnd">
            <a:gradFill flip="none" rotWithShape="1"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076" name="Picture 4" descr="당일 나들이)인천 차이나타운 동화마을">
            <a:extLst>
              <a:ext uri="{FF2B5EF4-FFF2-40B4-BE49-F238E27FC236}">
                <a16:creationId xmlns:a16="http://schemas.microsoft.com/office/drawing/2014/main" id="{3A0F4C56-CEF1-43C3-AA99-B404DBC07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926" y="788390"/>
            <a:ext cx="659287" cy="641530"/>
          </a:xfrm>
          <a:prstGeom prst="ellipse">
            <a:avLst/>
          </a:prstGeom>
          <a:noFill/>
          <a:ln w="31750" cap="rnd">
            <a:gradFill flip="none" rotWithShape="1"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078" name="Picture 6" descr="인천 동화마을, 차이나 타운, 월미도 등 인천 추천 여행지! (feat. 인천 가볼만한곳) :: Meadow's">
            <a:extLst>
              <a:ext uri="{FF2B5EF4-FFF2-40B4-BE49-F238E27FC236}">
                <a16:creationId xmlns:a16="http://schemas.microsoft.com/office/drawing/2014/main" id="{CF2752EB-7716-4C22-B6B1-F4255FAB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358" y="787318"/>
            <a:ext cx="666818" cy="641530"/>
          </a:xfrm>
          <a:prstGeom prst="ellipse">
            <a:avLst/>
          </a:prstGeom>
          <a:noFill/>
          <a:ln w="31750" cap="rnd">
            <a:gradFill flip="none" rotWithShape="1"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080" name="Picture 8" descr="중구 문화관광">
            <a:extLst>
              <a:ext uri="{FF2B5EF4-FFF2-40B4-BE49-F238E27FC236}">
                <a16:creationId xmlns:a16="http://schemas.microsoft.com/office/drawing/2014/main" id="{40A00F18-0FF8-475E-8F82-F8B2763F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26" y="769734"/>
            <a:ext cx="655703" cy="641530"/>
          </a:xfrm>
          <a:prstGeom prst="ellipse">
            <a:avLst/>
          </a:prstGeom>
          <a:noFill/>
          <a:ln w="31750" cap="rnd">
            <a:gradFill flip="none" rotWithShape="1"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845312-38BF-4893-A766-EA3BDC4A3893}"/>
              </a:ext>
            </a:extLst>
          </p:cNvPr>
          <p:cNvSpPr/>
          <p:nvPr/>
        </p:nvSpPr>
        <p:spPr>
          <a:xfrm>
            <a:off x="7779369" y="775164"/>
            <a:ext cx="3632342" cy="688299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A597F8-9352-4165-9524-B202A7E7AB1D}"/>
              </a:ext>
            </a:extLst>
          </p:cNvPr>
          <p:cNvSpPr txBox="1"/>
          <p:nvPr/>
        </p:nvSpPr>
        <p:spPr>
          <a:xfrm>
            <a:off x="7873347" y="477421"/>
            <a:ext cx="1566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하이라이트</a:t>
            </a:r>
          </a:p>
        </p:txBody>
      </p:sp>
    </p:spTree>
    <p:extLst>
      <p:ext uri="{BB962C8B-B14F-4D97-AF65-F5344CB8AC3E}">
        <p14:creationId xmlns:p14="http://schemas.microsoft.com/office/powerpoint/2010/main" val="269701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B21518-74C5-487B-928F-B42E3397565C}"/>
              </a:ext>
            </a:extLst>
          </p:cNvPr>
          <p:cNvSpPr/>
          <p:nvPr/>
        </p:nvSpPr>
        <p:spPr>
          <a:xfrm>
            <a:off x="877824" y="681037"/>
            <a:ext cx="10607040" cy="5966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007B7C6-4F5C-400D-B879-B12C9C09E3C9}"/>
              </a:ext>
            </a:extLst>
          </p:cNvPr>
          <p:cNvSpPr/>
          <p:nvPr/>
        </p:nvSpPr>
        <p:spPr>
          <a:xfrm>
            <a:off x="1360023" y="1650855"/>
            <a:ext cx="9612777" cy="4791067"/>
          </a:xfrm>
          <a:prstGeom prst="roundRect">
            <a:avLst>
              <a:gd name="adj" fmla="val 3256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E7D768-BD32-4CB4-81EF-02D7FD23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/>
          </a:bodyPr>
          <a:lstStyle/>
          <a:p>
            <a:r>
              <a:rPr lang="ko-KR" altLang="en-US" sz="2800" b="1"/>
              <a:t>웹디자인 </a:t>
            </a:r>
            <a:r>
              <a:rPr lang="en-US" altLang="ko-KR" sz="2800" b="1"/>
              <a:t>- </a:t>
            </a:r>
            <a:r>
              <a:rPr lang="ko-KR" altLang="en-US" sz="2800" b="1"/>
              <a:t>글쓰기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C27003-66F8-40A6-9D99-FA7214B9C891}"/>
              </a:ext>
            </a:extLst>
          </p:cNvPr>
          <p:cNvSpPr/>
          <p:nvPr/>
        </p:nvSpPr>
        <p:spPr>
          <a:xfrm>
            <a:off x="1635320" y="780381"/>
            <a:ext cx="9776391" cy="5816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SOTA</a:t>
            </a:r>
            <a:r>
              <a:rPr lang="ko-KR" altLang="en-US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팀의 저장소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59F77E-6FED-4896-8784-E6DBAAEEFBD9}"/>
              </a:ext>
            </a:extLst>
          </p:cNvPr>
          <p:cNvCxnSpPr/>
          <p:nvPr/>
        </p:nvCxnSpPr>
        <p:spPr>
          <a:xfrm>
            <a:off x="997077" y="1508760"/>
            <a:ext cx="104146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024FEC7B-4587-422F-AF54-5D1C39E1D1D2}"/>
              </a:ext>
            </a:extLst>
          </p:cNvPr>
          <p:cNvSpPr/>
          <p:nvPr/>
        </p:nvSpPr>
        <p:spPr>
          <a:xfrm>
            <a:off x="999813" y="769908"/>
            <a:ext cx="635508" cy="635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Logo</a:t>
            </a:r>
            <a:endParaRPr lang="ko-KR" altLang="en-US" sz="90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04EB50CC-C7E5-4B75-998C-F50AB3AF9C1B}"/>
              </a:ext>
            </a:extLst>
          </p:cNvPr>
          <p:cNvSpPr/>
          <p:nvPr/>
        </p:nvSpPr>
        <p:spPr>
          <a:xfrm rot="10800000">
            <a:off x="3836465" y="1033664"/>
            <a:ext cx="137160" cy="109464"/>
          </a:xfrm>
          <a:prstGeom prst="triangl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37EA9A2-41EC-4C0E-A1F4-A07EDB395DED}"/>
              </a:ext>
            </a:extLst>
          </p:cNvPr>
          <p:cNvCxnSpPr>
            <a:cxnSpLocks/>
          </p:cNvCxnSpPr>
          <p:nvPr/>
        </p:nvCxnSpPr>
        <p:spPr>
          <a:xfrm>
            <a:off x="6209229" y="5103985"/>
            <a:ext cx="210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래픽 10" descr="지도 나침반">
            <a:extLst>
              <a:ext uri="{FF2B5EF4-FFF2-40B4-BE49-F238E27FC236}">
                <a16:creationId xmlns:a16="http://schemas.microsoft.com/office/drawing/2014/main" id="{2C1E985B-023A-47F7-B96B-C943B22D9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6978" y="5280570"/>
            <a:ext cx="275372" cy="275372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44A85BD-39B2-4AFD-9FBC-A09154C68991}"/>
              </a:ext>
            </a:extLst>
          </p:cNvPr>
          <p:cNvSpPr/>
          <p:nvPr/>
        </p:nvSpPr>
        <p:spPr>
          <a:xfrm>
            <a:off x="6207137" y="5258575"/>
            <a:ext cx="1803460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대부도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3EBFEF-EF76-4555-972A-EEBCA677E41C}"/>
              </a:ext>
            </a:extLst>
          </p:cNvPr>
          <p:cNvCxnSpPr>
            <a:cxnSpLocks/>
          </p:cNvCxnSpPr>
          <p:nvPr/>
        </p:nvCxnSpPr>
        <p:spPr>
          <a:xfrm>
            <a:off x="8575970" y="5103985"/>
            <a:ext cx="210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F29F42AC-7095-449F-889F-50EA7FCA05C3}"/>
              </a:ext>
            </a:extLst>
          </p:cNvPr>
          <p:cNvSpPr/>
          <p:nvPr/>
        </p:nvSpPr>
        <p:spPr>
          <a:xfrm>
            <a:off x="8545302" y="5246766"/>
            <a:ext cx="1879394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전체 공개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9BA0E7E-28E4-4D23-856F-99D89A26D8FF}"/>
              </a:ext>
            </a:extLst>
          </p:cNvPr>
          <p:cNvSpPr txBox="1"/>
          <p:nvPr/>
        </p:nvSpPr>
        <p:spPr>
          <a:xfrm>
            <a:off x="8481535" y="4682243"/>
            <a:ext cx="212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공개 설정</a:t>
            </a:r>
          </a:p>
        </p:txBody>
      </p:sp>
      <p:pic>
        <p:nvPicPr>
          <p:cNvPr id="7" name="그래픽 6" descr="표식">
            <a:extLst>
              <a:ext uri="{FF2B5EF4-FFF2-40B4-BE49-F238E27FC236}">
                <a16:creationId xmlns:a16="http://schemas.microsoft.com/office/drawing/2014/main" id="{8EED46B5-2118-44B7-BCA9-153305BA8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5438" y="5335671"/>
            <a:ext cx="215753" cy="2157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DD30F05-4C50-4A14-94F2-2AC9977CAA61}"/>
              </a:ext>
            </a:extLst>
          </p:cNvPr>
          <p:cNvSpPr txBox="1"/>
          <p:nvPr/>
        </p:nvSpPr>
        <p:spPr>
          <a:xfrm>
            <a:off x="6114794" y="4682243"/>
            <a:ext cx="212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위치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7D62CAA-B165-4114-A5B1-B15A50C3266D}"/>
              </a:ext>
            </a:extLst>
          </p:cNvPr>
          <p:cNvSpPr txBox="1"/>
          <p:nvPr/>
        </p:nvSpPr>
        <p:spPr>
          <a:xfrm>
            <a:off x="3945660" y="2170661"/>
            <a:ext cx="345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대부도에선 이 노래지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F2953DC-05F7-423F-B733-6A51E5D4068C}"/>
              </a:ext>
            </a:extLst>
          </p:cNvPr>
          <p:cNvCxnSpPr>
            <a:cxnSpLocks/>
          </p:cNvCxnSpPr>
          <p:nvPr/>
        </p:nvCxnSpPr>
        <p:spPr>
          <a:xfrm>
            <a:off x="3945660" y="2641597"/>
            <a:ext cx="6733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FAAE9577-DEA4-4EEE-AB3B-02012EF5F200}"/>
              </a:ext>
            </a:extLst>
          </p:cNvPr>
          <p:cNvCxnSpPr>
            <a:cxnSpLocks/>
          </p:cNvCxnSpPr>
          <p:nvPr/>
        </p:nvCxnSpPr>
        <p:spPr>
          <a:xfrm>
            <a:off x="1596453" y="5065485"/>
            <a:ext cx="210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2524F0B-12DB-4050-A54F-BA31C2B9C1AF}"/>
              </a:ext>
            </a:extLst>
          </p:cNvPr>
          <p:cNvSpPr txBox="1"/>
          <p:nvPr/>
        </p:nvSpPr>
        <p:spPr>
          <a:xfrm>
            <a:off x="1530593" y="5173225"/>
            <a:ext cx="22749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#</a:t>
            </a:r>
            <a:r>
              <a:rPr lang="ko-KR" altLang="en-US" sz="1100"/>
              <a:t>바다 </a:t>
            </a:r>
            <a:r>
              <a:rPr lang="en-US" altLang="ko-KR" sz="1100"/>
              <a:t>#</a:t>
            </a:r>
            <a:r>
              <a:rPr lang="ko-KR" altLang="en-US" sz="1100"/>
              <a:t>안산 </a:t>
            </a:r>
            <a:r>
              <a:rPr lang="en-US" altLang="ko-KR" sz="1100"/>
              <a:t>#</a:t>
            </a:r>
            <a:r>
              <a:rPr lang="ko-KR" altLang="en-US" sz="1100"/>
              <a:t>서해안 </a:t>
            </a:r>
            <a:r>
              <a:rPr lang="en-US" altLang="ko-KR" sz="1100"/>
              <a:t>#</a:t>
            </a:r>
            <a:r>
              <a:rPr lang="ko-KR" altLang="en-US" sz="1100"/>
              <a:t>드라이빙 </a:t>
            </a:r>
            <a:endParaRPr lang="en-US" altLang="ko-KR" sz="1100"/>
          </a:p>
          <a:p>
            <a:r>
              <a:rPr lang="en-US" altLang="ko-KR" sz="1100"/>
              <a:t>#</a:t>
            </a:r>
            <a:r>
              <a:rPr lang="ko-KR" altLang="en-US" sz="1100"/>
              <a:t>여름</a:t>
            </a:r>
            <a:r>
              <a:rPr lang="en-US" altLang="ko-KR" sz="1100"/>
              <a:t> #</a:t>
            </a:r>
            <a:r>
              <a:rPr lang="ko-KR" altLang="en-US" sz="1100"/>
              <a:t>대부도 </a:t>
            </a:r>
            <a:r>
              <a:rPr lang="en-US" altLang="ko-KR" sz="1100"/>
              <a:t>#</a:t>
            </a:r>
            <a:r>
              <a:rPr lang="ko-KR" altLang="en-US" sz="1100"/>
              <a:t>여행 </a:t>
            </a:r>
            <a:r>
              <a:rPr lang="en-US" altLang="ko-KR" sz="1100"/>
              <a:t>#________</a:t>
            </a:r>
            <a:endParaRPr lang="ko-KR" altLang="en-US" sz="11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2310C1A-4E6C-43F1-B513-DC9133E8641E}"/>
              </a:ext>
            </a:extLst>
          </p:cNvPr>
          <p:cNvSpPr txBox="1"/>
          <p:nvPr/>
        </p:nvSpPr>
        <p:spPr>
          <a:xfrm>
            <a:off x="1543424" y="4685337"/>
            <a:ext cx="212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해시태그</a:t>
            </a:r>
          </a:p>
        </p:txBody>
      </p:sp>
      <p:sp>
        <p:nvSpPr>
          <p:cNvPr id="93" name="이등변 삼각형 92">
            <a:extLst>
              <a:ext uri="{FF2B5EF4-FFF2-40B4-BE49-F238E27FC236}">
                <a16:creationId xmlns:a16="http://schemas.microsoft.com/office/drawing/2014/main" id="{9A949BEC-2E39-4978-9FFC-ABBEBAB5BEAF}"/>
              </a:ext>
            </a:extLst>
          </p:cNvPr>
          <p:cNvSpPr/>
          <p:nvPr/>
        </p:nvSpPr>
        <p:spPr>
          <a:xfrm rot="10800000">
            <a:off x="10204349" y="5343980"/>
            <a:ext cx="137160" cy="109464"/>
          </a:xfrm>
          <a:prstGeom prst="triangl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D028F48-4FB5-4A1D-B4BA-07C56CEA1145}"/>
              </a:ext>
            </a:extLst>
          </p:cNvPr>
          <p:cNvCxnSpPr>
            <a:cxnSpLocks/>
          </p:cNvCxnSpPr>
          <p:nvPr/>
        </p:nvCxnSpPr>
        <p:spPr>
          <a:xfrm>
            <a:off x="3894951" y="5084893"/>
            <a:ext cx="210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B178784-B10C-41F8-BB34-960AF4D53DCB}"/>
              </a:ext>
            </a:extLst>
          </p:cNvPr>
          <p:cNvSpPr/>
          <p:nvPr/>
        </p:nvSpPr>
        <p:spPr>
          <a:xfrm>
            <a:off x="3909482" y="5767383"/>
            <a:ext cx="496078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멜론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11F9B2-0BEC-400C-84ED-572E59ABE752}"/>
              </a:ext>
            </a:extLst>
          </p:cNvPr>
          <p:cNvSpPr txBox="1"/>
          <p:nvPr/>
        </p:nvSpPr>
        <p:spPr>
          <a:xfrm>
            <a:off x="3855420" y="4663151"/>
            <a:ext cx="212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노래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0E76948-C928-47EF-AC38-CABB8B22A58B}"/>
              </a:ext>
            </a:extLst>
          </p:cNvPr>
          <p:cNvSpPr txBox="1"/>
          <p:nvPr/>
        </p:nvSpPr>
        <p:spPr>
          <a:xfrm>
            <a:off x="3869731" y="5235896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10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91E2FA77-859C-4008-9481-CCE01775B15D}"/>
              </a:ext>
            </a:extLst>
          </p:cNvPr>
          <p:cNvSpPr/>
          <p:nvPr/>
        </p:nvSpPr>
        <p:spPr>
          <a:xfrm>
            <a:off x="4450433" y="5775837"/>
            <a:ext cx="693730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바이브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37E3C2FA-B88D-4A24-B45E-841042095632}"/>
              </a:ext>
            </a:extLst>
          </p:cNvPr>
          <p:cNvSpPr/>
          <p:nvPr/>
        </p:nvSpPr>
        <p:spPr>
          <a:xfrm>
            <a:off x="5181129" y="5767383"/>
            <a:ext cx="496078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/>
              <a:t>지니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755A81-1802-4D42-8841-A818AEF2D4D8}"/>
              </a:ext>
            </a:extLst>
          </p:cNvPr>
          <p:cNvSpPr/>
          <p:nvPr/>
        </p:nvSpPr>
        <p:spPr>
          <a:xfrm>
            <a:off x="3894951" y="5192603"/>
            <a:ext cx="22178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/>
              <a:t>https://www.youtube.com/watch?v=C9LT9iC7ST0</a:t>
            </a:r>
            <a:endParaRPr lang="ko-KR" altLang="en-US" sz="105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1795F4F-47DC-4899-BC5A-30C31FF0A947}"/>
              </a:ext>
            </a:extLst>
          </p:cNvPr>
          <p:cNvSpPr/>
          <p:nvPr/>
        </p:nvSpPr>
        <p:spPr>
          <a:xfrm>
            <a:off x="3962096" y="2783692"/>
            <a:ext cx="6716994" cy="1701147"/>
          </a:xfrm>
          <a:prstGeom prst="roundRect">
            <a:avLst>
              <a:gd name="adj" fmla="val 424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100"/>
              <a:t>대부도 가는 드라이빙 코스에선 꼭 듣는 노래 조합</a:t>
            </a:r>
            <a:r>
              <a:rPr lang="en-US" altLang="ko-KR" sz="1100"/>
              <a:t>!! </a:t>
            </a:r>
            <a:r>
              <a:rPr lang="ko-KR" altLang="en-US" sz="1100"/>
              <a:t>떼껄룩 노래는 실망시키지 않는다구</a:t>
            </a:r>
            <a:r>
              <a:rPr lang="en-US" altLang="ko-KR" sz="1100"/>
              <a:t>~~</a:t>
            </a:r>
            <a:endParaRPr lang="ko-KR" altLang="en-US" sz="1100"/>
          </a:p>
        </p:txBody>
      </p:sp>
      <p:pic>
        <p:nvPicPr>
          <p:cNvPr id="2050" name="Picture 2" descr="주말 봄나들이 안산 대부도 당일 바다 여행코스">
            <a:extLst>
              <a:ext uri="{FF2B5EF4-FFF2-40B4-BE49-F238E27FC236}">
                <a16:creationId xmlns:a16="http://schemas.microsoft.com/office/drawing/2014/main" id="{98FB8643-B9C7-4439-AC02-A32A16E67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8" r="7292"/>
          <a:stretch/>
        </p:blipFill>
        <p:spPr bwMode="auto">
          <a:xfrm>
            <a:off x="1596453" y="2208060"/>
            <a:ext cx="2188496" cy="21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283DC54F-6003-4629-B23E-6E2460ADEFDF}"/>
              </a:ext>
            </a:extLst>
          </p:cNvPr>
          <p:cNvSpPr/>
          <p:nvPr/>
        </p:nvSpPr>
        <p:spPr>
          <a:xfrm>
            <a:off x="9597050" y="5844344"/>
            <a:ext cx="1082040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포스팅하기</a:t>
            </a:r>
          </a:p>
        </p:txBody>
      </p:sp>
    </p:spTree>
    <p:extLst>
      <p:ext uri="{BB962C8B-B14F-4D97-AF65-F5344CB8AC3E}">
        <p14:creationId xmlns:p14="http://schemas.microsoft.com/office/powerpoint/2010/main" val="203356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7B21518-74C5-487B-928F-B42E3397565C}"/>
              </a:ext>
            </a:extLst>
          </p:cNvPr>
          <p:cNvSpPr/>
          <p:nvPr/>
        </p:nvSpPr>
        <p:spPr>
          <a:xfrm>
            <a:off x="877824" y="681037"/>
            <a:ext cx="10607040" cy="5966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007B7C6-4F5C-400D-B879-B12C9C09E3C9}"/>
              </a:ext>
            </a:extLst>
          </p:cNvPr>
          <p:cNvSpPr/>
          <p:nvPr/>
        </p:nvSpPr>
        <p:spPr>
          <a:xfrm>
            <a:off x="3584379" y="1738000"/>
            <a:ext cx="7300399" cy="4791067"/>
          </a:xfrm>
          <a:prstGeom prst="roundRect">
            <a:avLst>
              <a:gd name="adj" fmla="val 3256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E7D768-BD32-4CB4-81EF-02D7FD23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/>
          </a:bodyPr>
          <a:lstStyle/>
          <a:p>
            <a:r>
              <a:rPr lang="ko-KR" altLang="en-US" sz="2800" b="1"/>
              <a:t>웹디자인 </a:t>
            </a:r>
            <a:r>
              <a:rPr lang="en-US" altLang="ko-KR" sz="2800" b="1"/>
              <a:t>– </a:t>
            </a:r>
            <a:r>
              <a:rPr lang="ko-KR" altLang="en-US" sz="2800" b="1"/>
              <a:t>작성된 글 보기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C27003-66F8-40A6-9D99-FA7214B9C891}"/>
              </a:ext>
            </a:extLst>
          </p:cNvPr>
          <p:cNvSpPr/>
          <p:nvPr/>
        </p:nvSpPr>
        <p:spPr>
          <a:xfrm>
            <a:off x="1635320" y="780381"/>
            <a:ext cx="9776391" cy="58169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SOTA</a:t>
            </a:r>
            <a:r>
              <a:rPr lang="ko-KR" altLang="en-US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팀의 저장소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59F77E-6FED-4896-8784-E6DBAAEEFBD9}"/>
              </a:ext>
            </a:extLst>
          </p:cNvPr>
          <p:cNvCxnSpPr/>
          <p:nvPr/>
        </p:nvCxnSpPr>
        <p:spPr>
          <a:xfrm>
            <a:off x="997077" y="1508760"/>
            <a:ext cx="104146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024FEC7B-4587-422F-AF54-5D1C39E1D1D2}"/>
              </a:ext>
            </a:extLst>
          </p:cNvPr>
          <p:cNvSpPr/>
          <p:nvPr/>
        </p:nvSpPr>
        <p:spPr>
          <a:xfrm>
            <a:off x="999813" y="769908"/>
            <a:ext cx="635508" cy="635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/>
              <a:t>Logo</a:t>
            </a:r>
            <a:endParaRPr lang="ko-KR" altLang="en-US" sz="90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04EB50CC-C7E5-4B75-998C-F50AB3AF9C1B}"/>
              </a:ext>
            </a:extLst>
          </p:cNvPr>
          <p:cNvSpPr/>
          <p:nvPr/>
        </p:nvSpPr>
        <p:spPr>
          <a:xfrm rot="10800000">
            <a:off x="3836465" y="1033664"/>
            <a:ext cx="137160" cy="109464"/>
          </a:xfrm>
          <a:prstGeom prst="triangl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44A85BD-39B2-4AFD-9FBC-A09154C68991}"/>
              </a:ext>
            </a:extLst>
          </p:cNvPr>
          <p:cNvSpPr/>
          <p:nvPr/>
        </p:nvSpPr>
        <p:spPr>
          <a:xfrm>
            <a:off x="7787294" y="3508130"/>
            <a:ext cx="827860" cy="26572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/>
              <a:t>대부도</a:t>
            </a:r>
          </a:p>
        </p:txBody>
      </p:sp>
      <p:pic>
        <p:nvPicPr>
          <p:cNvPr id="7" name="그래픽 6" descr="표식">
            <a:extLst>
              <a:ext uri="{FF2B5EF4-FFF2-40B4-BE49-F238E27FC236}">
                <a16:creationId xmlns:a16="http://schemas.microsoft.com/office/drawing/2014/main" id="{8EED46B5-2118-44B7-BCA9-153305BA8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0145" y="3523239"/>
            <a:ext cx="215753" cy="2157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57D62CAA-B165-4114-A5B1-B15A50C3266D}"/>
              </a:ext>
            </a:extLst>
          </p:cNvPr>
          <p:cNvSpPr txBox="1"/>
          <p:nvPr/>
        </p:nvSpPr>
        <p:spPr>
          <a:xfrm>
            <a:off x="3791167" y="1945197"/>
            <a:ext cx="345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대부도에선 이 노래지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F2953DC-05F7-423F-B733-6A51E5D4068C}"/>
              </a:ext>
            </a:extLst>
          </p:cNvPr>
          <p:cNvCxnSpPr>
            <a:cxnSpLocks/>
          </p:cNvCxnSpPr>
          <p:nvPr/>
        </p:nvCxnSpPr>
        <p:spPr>
          <a:xfrm>
            <a:off x="3859675" y="2447388"/>
            <a:ext cx="67334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주말 봄나들이 안산 대부도 당일 바다 여행코스">
            <a:extLst>
              <a:ext uri="{FF2B5EF4-FFF2-40B4-BE49-F238E27FC236}">
                <a16:creationId xmlns:a16="http://schemas.microsoft.com/office/drawing/2014/main" id="{98FB8643-B9C7-4439-AC02-A32A16E67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8" r="7292"/>
          <a:stretch/>
        </p:blipFill>
        <p:spPr bwMode="auto">
          <a:xfrm>
            <a:off x="3859675" y="2651051"/>
            <a:ext cx="3674354" cy="36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FED623-91E6-4CCB-91CB-56D1A6DDD2B5}"/>
              </a:ext>
            </a:extLst>
          </p:cNvPr>
          <p:cNvSpPr/>
          <p:nvPr/>
        </p:nvSpPr>
        <p:spPr>
          <a:xfrm>
            <a:off x="7730296" y="2669473"/>
            <a:ext cx="27842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대부도 가는 드라이빙 코스에선 꼭 듣는 노래 조합</a:t>
            </a:r>
            <a:r>
              <a:rPr lang="en-US" altLang="ko-KR" sz="1400"/>
              <a:t>!! </a:t>
            </a:r>
            <a:r>
              <a:rPr lang="ko-KR" altLang="en-US" sz="1400"/>
              <a:t>떼껄룩 노래는 실망시키지 않는다구</a:t>
            </a:r>
            <a:r>
              <a:rPr lang="en-US" altLang="ko-KR" sz="1400"/>
              <a:t>~~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B0824B-E37C-47FD-9ABA-CF4BBEFF3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0136" y="3473263"/>
            <a:ext cx="428685" cy="3524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A8EA69-60DE-42B1-B328-A3E46A973D0F}"/>
              </a:ext>
            </a:extLst>
          </p:cNvPr>
          <p:cNvSpPr/>
          <p:nvPr/>
        </p:nvSpPr>
        <p:spPr>
          <a:xfrm>
            <a:off x="7745821" y="3861686"/>
            <a:ext cx="24405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/>
              <a:t>#</a:t>
            </a:r>
            <a:r>
              <a:rPr lang="ko-KR" altLang="en-US" sz="1000"/>
              <a:t>바다 </a:t>
            </a:r>
            <a:r>
              <a:rPr lang="en-US" altLang="ko-KR" sz="1000"/>
              <a:t>#</a:t>
            </a:r>
            <a:r>
              <a:rPr lang="ko-KR" altLang="en-US" sz="1000"/>
              <a:t>안산 </a:t>
            </a:r>
            <a:r>
              <a:rPr lang="en-US" altLang="ko-KR" sz="1000"/>
              <a:t>#</a:t>
            </a:r>
            <a:r>
              <a:rPr lang="ko-KR" altLang="en-US" sz="1000"/>
              <a:t>서해안 </a:t>
            </a:r>
            <a:r>
              <a:rPr lang="en-US" altLang="ko-KR" sz="1000"/>
              <a:t>#</a:t>
            </a:r>
            <a:r>
              <a:rPr lang="ko-KR" altLang="en-US" sz="1000"/>
              <a:t>드라이빙 </a:t>
            </a:r>
            <a:r>
              <a:rPr lang="en-US" altLang="ko-KR" sz="1000"/>
              <a:t>#</a:t>
            </a:r>
            <a:r>
              <a:rPr lang="ko-KR" altLang="en-US" sz="1000"/>
              <a:t>여름</a:t>
            </a:r>
            <a:r>
              <a:rPr lang="en-US" altLang="ko-KR" sz="1000"/>
              <a:t> #</a:t>
            </a:r>
            <a:r>
              <a:rPr lang="ko-KR" altLang="en-US" sz="1000"/>
              <a:t>대부도 </a:t>
            </a:r>
            <a:r>
              <a:rPr lang="en-US" altLang="ko-KR" sz="1000"/>
              <a:t>#</a:t>
            </a:r>
            <a:r>
              <a:rPr lang="ko-KR" altLang="en-US" sz="1000"/>
              <a:t>여행 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1829D2A-22FC-41F9-8FB5-C8F1EE7FD8AF}"/>
              </a:ext>
            </a:extLst>
          </p:cNvPr>
          <p:cNvSpPr/>
          <p:nvPr/>
        </p:nvSpPr>
        <p:spPr>
          <a:xfrm>
            <a:off x="974598" y="1728599"/>
            <a:ext cx="2408682" cy="4791068"/>
          </a:xfrm>
          <a:prstGeom prst="roundRect">
            <a:avLst>
              <a:gd name="adj" fmla="val 8218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68AFF35-E1F4-4E30-AC22-1B301185EA44}"/>
              </a:ext>
            </a:extLst>
          </p:cNvPr>
          <p:cNvGrpSpPr/>
          <p:nvPr/>
        </p:nvGrpSpPr>
        <p:grpSpPr>
          <a:xfrm>
            <a:off x="1124712" y="5417909"/>
            <a:ext cx="859536" cy="868621"/>
            <a:chOff x="1307592" y="3571073"/>
            <a:chExt cx="859536" cy="868621"/>
          </a:xfrm>
        </p:grpSpPr>
        <p:pic>
          <p:nvPicPr>
            <p:cNvPr id="42" name="Picture 2" descr="Audio] 아이유 - 가을 아침, IU - Autumn Morning - YouTube">
              <a:extLst>
                <a:ext uri="{FF2B5EF4-FFF2-40B4-BE49-F238E27FC236}">
                  <a16:creationId xmlns:a16="http://schemas.microsoft.com/office/drawing/2014/main" id="{0775EB54-AE33-4B90-B3B1-D43202622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2" t="3005" r="14992" b="3528"/>
            <a:stretch/>
          </p:blipFill>
          <p:spPr bwMode="auto">
            <a:xfrm>
              <a:off x="1307592" y="3571073"/>
              <a:ext cx="859536" cy="868621"/>
            </a:xfrm>
            <a:prstGeom prst="roundRect">
              <a:avLst>
                <a:gd name="adj" fmla="val 11111"/>
              </a:avLst>
            </a:prstGeom>
            <a:ln w="190500" cap="rnd">
              <a:noFill/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E88C8F61-59E0-4622-A626-6E48A657A55A}"/>
                </a:ext>
              </a:extLst>
            </p:cNvPr>
            <p:cNvSpPr/>
            <p:nvPr/>
          </p:nvSpPr>
          <p:spPr>
            <a:xfrm rot="5400000">
              <a:off x="1659220" y="3977379"/>
              <a:ext cx="170757" cy="14720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6C04A6B-D8CB-4729-8945-AFEC363F612F}"/>
              </a:ext>
            </a:extLst>
          </p:cNvPr>
          <p:cNvSpPr txBox="1"/>
          <p:nvPr/>
        </p:nvSpPr>
        <p:spPr>
          <a:xfrm>
            <a:off x="2263140" y="5602852"/>
            <a:ext cx="1495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치카치카</a:t>
            </a:r>
            <a:r>
              <a:rPr lang="ko-KR" altLang="en-US" sz="1200"/>
              <a:t> 님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4062A3-D842-4691-952F-3923F67D2BBA}"/>
              </a:ext>
            </a:extLst>
          </p:cNvPr>
          <p:cNvCxnSpPr>
            <a:cxnSpLocks/>
          </p:cNvCxnSpPr>
          <p:nvPr/>
        </p:nvCxnSpPr>
        <p:spPr>
          <a:xfrm>
            <a:off x="1124712" y="5227320"/>
            <a:ext cx="210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6" descr="우리나라 지도 큰 사이즈 다운로드 받기 - GREEN BLOG">
            <a:extLst>
              <a:ext uri="{FF2B5EF4-FFF2-40B4-BE49-F238E27FC236}">
                <a16:creationId xmlns:a16="http://schemas.microsoft.com/office/drawing/2014/main" id="{76B50C77-B7B6-4DAE-8375-E00FF46CD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5" t="564" r="26606" b="111"/>
          <a:stretch/>
        </p:blipFill>
        <p:spPr bwMode="auto">
          <a:xfrm>
            <a:off x="1124712" y="1828244"/>
            <a:ext cx="2103120" cy="3295732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D676586-5239-43F6-91D7-B6EFFCF26424}"/>
              </a:ext>
            </a:extLst>
          </p:cNvPr>
          <p:cNvSpPr/>
          <p:nvPr/>
        </p:nvSpPr>
        <p:spPr>
          <a:xfrm>
            <a:off x="2079879" y="5983196"/>
            <a:ext cx="1082040" cy="30178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프로필수정</a:t>
            </a:r>
          </a:p>
        </p:txBody>
      </p:sp>
      <p:pic>
        <p:nvPicPr>
          <p:cNvPr id="49" name="그래픽 48" descr="고정">
            <a:extLst>
              <a:ext uri="{FF2B5EF4-FFF2-40B4-BE49-F238E27FC236}">
                <a16:creationId xmlns:a16="http://schemas.microsoft.com/office/drawing/2014/main" id="{0A95A171-D01F-4B76-9DC0-E86151F3DA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543920">
            <a:off x="1945908" y="3935826"/>
            <a:ext cx="286917" cy="286917"/>
          </a:xfrm>
          <a:prstGeom prst="rect">
            <a:avLst/>
          </a:prstGeom>
        </p:spPr>
      </p:pic>
      <p:pic>
        <p:nvPicPr>
          <p:cNvPr id="50" name="그래픽 49" descr="고정">
            <a:extLst>
              <a:ext uri="{FF2B5EF4-FFF2-40B4-BE49-F238E27FC236}">
                <a16:creationId xmlns:a16="http://schemas.microsoft.com/office/drawing/2014/main" id="{140B0BEA-B63E-4EE8-8903-A11C064F4C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543920">
            <a:off x="1971815" y="3527584"/>
            <a:ext cx="286917" cy="28691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C141F1B-FF84-464A-9137-5FD74C1C4D91}"/>
              </a:ext>
            </a:extLst>
          </p:cNvPr>
          <p:cNvSpPr txBox="1"/>
          <p:nvPr/>
        </p:nvSpPr>
        <p:spPr>
          <a:xfrm>
            <a:off x="2234311" y="4876708"/>
            <a:ext cx="927608" cy="18466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600"/>
              <a:t>지도 변경하기</a:t>
            </a:r>
          </a:p>
        </p:txBody>
      </p:sp>
      <p:pic>
        <p:nvPicPr>
          <p:cNvPr id="52" name="그래픽 51" descr="폭포 장면">
            <a:extLst>
              <a:ext uri="{FF2B5EF4-FFF2-40B4-BE49-F238E27FC236}">
                <a16:creationId xmlns:a16="http://schemas.microsoft.com/office/drawing/2014/main" id="{5774DFC0-DD73-4AC3-8A21-6D3D6B6365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73523" y="3891202"/>
            <a:ext cx="199809" cy="199809"/>
          </a:xfrm>
          <a:prstGeom prst="rect">
            <a:avLst/>
          </a:prstGeom>
        </p:spPr>
      </p:pic>
      <p:pic>
        <p:nvPicPr>
          <p:cNvPr id="53" name="그래픽 52" descr="등대 장면">
            <a:extLst>
              <a:ext uri="{FF2B5EF4-FFF2-40B4-BE49-F238E27FC236}">
                <a16:creationId xmlns:a16="http://schemas.microsoft.com/office/drawing/2014/main" id="{7B0271BB-C1E9-4124-9775-C313832FEA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39784" y="3773859"/>
            <a:ext cx="234267" cy="23426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2A97F82-9493-4675-9FFB-395282B2E77F}"/>
              </a:ext>
            </a:extLst>
          </p:cNvPr>
          <p:cNvSpPr txBox="1"/>
          <p:nvPr/>
        </p:nvSpPr>
        <p:spPr>
          <a:xfrm>
            <a:off x="2033054" y="5368702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바다의 탐험가</a:t>
            </a:r>
          </a:p>
        </p:txBody>
      </p:sp>
      <p:pic>
        <p:nvPicPr>
          <p:cNvPr id="55" name="그래픽 54" descr="고정">
            <a:extLst>
              <a:ext uri="{FF2B5EF4-FFF2-40B4-BE49-F238E27FC236}">
                <a16:creationId xmlns:a16="http://schemas.microsoft.com/office/drawing/2014/main" id="{91CC03B8-7F5E-444E-BDC2-1536ED9DDE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543920">
            <a:off x="2355484" y="4164466"/>
            <a:ext cx="286917" cy="286917"/>
          </a:xfrm>
          <a:prstGeom prst="rect">
            <a:avLst/>
          </a:prstGeom>
        </p:spPr>
      </p:pic>
      <p:pic>
        <p:nvPicPr>
          <p:cNvPr id="15" name="그래픽 14" descr="쓰레기">
            <a:extLst>
              <a:ext uri="{FF2B5EF4-FFF2-40B4-BE49-F238E27FC236}">
                <a16:creationId xmlns:a16="http://schemas.microsoft.com/office/drawing/2014/main" id="{89EDCA85-84F0-4C1B-AEA6-B0552A46585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41168" y="2108872"/>
            <a:ext cx="236435" cy="236435"/>
          </a:xfrm>
          <a:prstGeom prst="rect">
            <a:avLst/>
          </a:prstGeom>
        </p:spPr>
      </p:pic>
      <p:pic>
        <p:nvPicPr>
          <p:cNvPr id="18" name="그래픽 17" descr="연필">
            <a:extLst>
              <a:ext uri="{FF2B5EF4-FFF2-40B4-BE49-F238E27FC236}">
                <a16:creationId xmlns:a16="http://schemas.microsoft.com/office/drawing/2014/main" id="{001AB55B-33FF-4CAE-971F-4F957EDD44F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38501" y="2108872"/>
            <a:ext cx="236435" cy="236435"/>
          </a:xfrm>
          <a:prstGeom prst="rect">
            <a:avLst/>
          </a:prstGeom>
        </p:spPr>
      </p:pic>
      <p:pic>
        <p:nvPicPr>
          <p:cNvPr id="20" name="그래픽 19" descr="사람과 공유">
            <a:extLst>
              <a:ext uri="{FF2B5EF4-FFF2-40B4-BE49-F238E27FC236}">
                <a16:creationId xmlns:a16="http://schemas.microsoft.com/office/drawing/2014/main" id="{998052B3-654C-468C-9ADA-CADAA4A36C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15657" y="2086623"/>
            <a:ext cx="277362" cy="277362"/>
          </a:xfrm>
          <a:prstGeom prst="rect">
            <a:avLst/>
          </a:prstGeom>
        </p:spPr>
      </p:pic>
      <p:pic>
        <p:nvPicPr>
          <p:cNvPr id="70" name="Picture 2" descr="눈 앞에 펼쳐지는 인천앞바다궤도차량 월미바다열차 곧 개통 | 한경닷컴">
            <a:extLst>
              <a:ext uri="{FF2B5EF4-FFF2-40B4-BE49-F238E27FC236}">
                <a16:creationId xmlns:a16="http://schemas.microsoft.com/office/drawing/2014/main" id="{1673AB94-FC33-43FF-AF32-4CB1F923F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33" y="788390"/>
            <a:ext cx="666818" cy="641530"/>
          </a:xfrm>
          <a:prstGeom prst="ellipse">
            <a:avLst/>
          </a:prstGeom>
          <a:noFill/>
          <a:ln w="31750" cap="rnd">
            <a:gradFill flip="none" rotWithShape="1"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1" name="Picture 4" descr="당일 나들이)인천 차이나타운 동화마을">
            <a:extLst>
              <a:ext uri="{FF2B5EF4-FFF2-40B4-BE49-F238E27FC236}">
                <a16:creationId xmlns:a16="http://schemas.microsoft.com/office/drawing/2014/main" id="{DDD90F1D-2152-4129-B536-C505FB6D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926" y="788390"/>
            <a:ext cx="659287" cy="641530"/>
          </a:xfrm>
          <a:prstGeom prst="ellipse">
            <a:avLst/>
          </a:prstGeom>
          <a:noFill/>
          <a:ln w="31750" cap="rnd">
            <a:gradFill flip="none" rotWithShape="1"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2" name="Picture 6" descr="인천 동화마을, 차이나 타운, 월미도 등 인천 추천 여행지! (feat. 인천 가볼만한곳) :: Meadow's">
            <a:extLst>
              <a:ext uri="{FF2B5EF4-FFF2-40B4-BE49-F238E27FC236}">
                <a16:creationId xmlns:a16="http://schemas.microsoft.com/office/drawing/2014/main" id="{26218305-E170-49EA-9105-9CC29B7EE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358" y="787318"/>
            <a:ext cx="666818" cy="641530"/>
          </a:xfrm>
          <a:prstGeom prst="ellipse">
            <a:avLst/>
          </a:prstGeom>
          <a:noFill/>
          <a:ln w="31750" cap="rnd">
            <a:gradFill flip="none" rotWithShape="1"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4" name="Picture 8" descr="중구 문화관광">
            <a:extLst>
              <a:ext uri="{FF2B5EF4-FFF2-40B4-BE49-F238E27FC236}">
                <a16:creationId xmlns:a16="http://schemas.microsoft.com/office/drawing/2014/main" id="{F04AA8B3-CE45-454B-9F75-87654C9A5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126" y="769734"/>
            <a:ext cx="655703" cy="641530"/>
          </a:xfrm>
          <a:prstGeom prst="ellipse">
            <a:avLst/>
          </a:prstGeom>
          <a:noFill/>
          <a:ln w="31750" cap="rnd">
            <a:gradFill flip="none" rotWithShape="1">
              <a:gsLst>
                <a:gs pos="0">
                  <a:srgbClr val="FFFF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2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82236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F27CE-C35F-4FBA-8C38-CBF6268B3762}"/>
              </a:ext>
            </a:extLst>
          </p:cNvPr>
          <p:cNvSpPr txBox="1"/>
          <p:nvPr/>
        </p:nvSpPr>
        <p:spPr>
          <a:xfrm>
            <a:off x="428625" y="31432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최고운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EDD46-FA6A-417F-B066-14E10679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C06455-E903-4E42-AF9F-788EB53B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80" y="0"/>
            <a:ext cx="316718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4E5E46-30CB-43E9-B5AA-695D4CFC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314325"/>
            <a:ext cx="93440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470</Words>
  <Application>Microsoft Office PowerPoint</Application>
  <PresentationFormat>와이드스크린</PresentationFormat>
  <Paragraphs>114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웹디자인 - home</vt:lpstr>
      <vt:lpstr>웹디자인 - 글쓰기</vt:lpstr>
      <vt:lpstr>웹디자인 – 작성된 글 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김지현</dc:creator>
  <cp:lastModifiedBy>김지현</cp:lastModifiedBy>
  <cp:revision>13</cp:revision>
  <dcterms:created xsi:type="dcterms:W3CDTF">2021-07-22T11:16:51Z</dcterms:created>
  <dcterms:modified xsi:type="dcterms:W3CDTF">2021-07-22T13:03:14Z</dcterms:modified>
</cp:coreProperties>
</file>